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3F1D316-2F3A-4333-A2DC-BFAEBE04E147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F025FFC-448B-4317-AA8B-7D8402F29EA0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73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D316-2F3A-4333-A2DC-BFAEBE04E147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5FFC-448B-4317-AA8B-7D8402F29EA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6818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D316-2F3A-4333-A2DC-BFAEBE04E147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5FFC-448B-4317-AA8B-7D8402F29EA0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223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D316-2F3A-4333-A2DC-BFAEBE04E147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5FFC-448B-4317-AA8B-7D8402F29EA0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404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D316-2F3A-4333-A2DC-BFAEBE04E147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5FFC-448B-4317-AA8B-7D8402F29EA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48643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D316-2F3A-4333-A2DC-BFAEBE04E147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5FFC-448B-4317-AA8B-7D8402F29EA0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016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D316-2F3A-4333-A2DC-BFAEBE04E147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5FFC-448B-4317-AA8B-7D8402F29EA0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400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D316-2F3A-4333-A2DC-BFAEBE04E147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5FFC-448B-4317-AA8B-7D8402F29EA0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804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D316-2F3A-4333-A2DC-BFAEBE04E147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5FFC-448B-4317-AA8B-7D8402F29EA0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511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D316-2F3A-4333-A2DC-BFAEBE04E147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5FFC-448B-4317-AA8B-7D8402F29EA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1898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D316-2F3A-4333-A2DC-BFAEBE04E147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5FFC-448B-4317-AA8B-7D8402F29EA0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66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D316-2F3A-4333-A2DC-BFAEBE04E147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5FFC-448B-4317-AA8B-7D8402F29EA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9872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D316-2F3A-4333-A2DC-BFAEBE04E147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5FFC-448B-4317-AA8B-7D8402F29EA0}" type="slidenum">
              <a:rPr lang="ar-IQ" smtClean="0"/>
              <a:t>‹#›</a:t>
            </a:fld>
            <a:endParaRPr lang="ar-IQ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753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D316-2F3A-4333-A2DC-BFAEBE04E147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5FFC-448B-4317-AA8B-7D8402F29EA0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51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D316-2F3A-4333-A2DC-BFAEBE04E147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5FFC-448B-4317-AA8B-7D8402F29EA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8857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D316-2F3A-4333-A2DC-BFAEBE04E147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5FFC-448B-4317-AA8B-7D8402F29EA0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92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D316-2F3A-4333-A2DC-BFAEBE04E147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5FFC-448B-4317-AA8B-7D8402F29EA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9427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F1D316-2F3A-4333-A2DC-BFAEBE04E147}" type="datetimeFigureOut">
              <a:rPr lang="ar-IQ" smtClean="0"/>
              <a:t>22/06/1439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025FFC-448B-4317-AA8B-7D8402F29EA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9794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/>
              <a:t>آفات خزن عملي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المحاضرة التاسعة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858495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978" y="586854"/>
            <a:ext cx="10173266" cy="575935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ar-IQ" b="1" dirty="0"/>
              <a:t>الجرب العادي في البطاطا : </a:t>
            </a:r>
            <a:r>
              <a:rPr lang="ar-IQ" dirty="0"/>
              <a:t>تظهر بثرات خشنة مستديرة أو غير منتظمة الشكل على الدرنات المصابة بارزة قليلا" أو منخفضة عن بقية سطح الدرنة . تتكون خلايا فلينية كرد فعل للإصابة في الأنسجة المصابة لمنع إنتشار المرض إضافة الى ظهور تشققات على الدرنة في الإصابة المتقدمة نتيجة إصابات ثانوية بالحشرات .</a:t>
            </a:r>
            <a:endParaRPr lang="en-US" dirty="0"/>
          </a:p>
          <a:p>
            <a:r>
              <a:rPr lang="ar-IQ" b="1" dirty="0"/>
              <a:t>المسبب : </a:t>
            </a:r>
            <a:r>
              <a:rPr lang="ar-IQ" dirty="0"/>
              <a:t>البكتريا</a:t>
            </a:r>
            <a:r>
              <a:rPr lang="ar-IQ" b="1" dirty="0"/>
              <a:t> </a:t>
            </a:r>
            <a:r>
              <a:rPr lang="en-US" b="1" i="1" dirty="0"/>
              <a:t>Streptomyces scabies</a:t>
            </a:r>
            <a:r>
              <a:rPr lang="en-US" b="1" dirty="0"/>
              <a:t> </a:t>
            </a:r>
            <a:endParaRPr lang="en-US" dirty="0"/>
          </a:p>
          <a:p>
            <a:r>
              <a:rPr lang="ar-IQ" b="1" dirty="0"/>
              <a:t>المقاومة :</a:t>
            </a:r>
            <a:endParaRPr lang="en-US" dirty="0"/>
          </a:p>
          <a:p>
            <a:pPr lvl="0"/>
            <a:r>
              <a:rPr lang="ar-IQ" dirty="0"/>
              <a:t>إستعمال تقاوي سليمة من البطاطا خالية من الكائن الممرض .</a:t>
            </a:r>
            <a:endParaRPr lang="en-US" dirty="0"/>
          </a:p>
          <a:p>
            <a:pPr lvl="0"/>
            <a:r>
              <a:rPr lang="ar-IQ" dirty="0"/>
              <a:t>معاملة البذور بمطهرات التربة مثل مادة بنتا كلورو نترو بنزن (</a:t>
            </a:r>
            <a:r>
              <a:rPr lang="en-US" dirty="0"/>
              <a:t>(PCNB</a:t>
            </a:r>
            <a:r>
              <a:rPr lang="ar-IQ" dirty="0"/>
              <a:t> .</a:t>
            </a:r>
            <a:endParaRPr lang="en-US" dirty="0"/>
          </a:p>
          <a:p>
            <a:pPr lvl="0"/>
            <a:r>
              <a:rPr lang="ar-IQ" dirty="0"/>
              <a:t>زراعة أصناف مقاومة للمرض و هي أفضل طريقة مثل صنف </a:t>
            </a:r>
            <a:r>
              <a:rPr lang="en-US" dirty="0" err="1"/>
              <a:t>Tawa</a:t>
            </a:r>
            <a:r>
              <a:rPr lang="ar-IQ" dirty="0"/>
              <a:t> و صنف </a:t>
            </a:r>
            <a:r>
              <a:rPr lang="en-US" dirty="0" err="1"/>
              <a:t>Earlygem</a:t>
            </a:r>
            <a:r>
              <a:rPr lang="ar-IQ" dirty="0"/>
              <a:t> .</a:t>
            </a:r>
            <a:endParaRPr lang="en-US" dirty="0"/>
          </a:p>
          <a:p>
            <a:pPr lvl="0"/>
            <a:r>
              <a:rPr lang="ar-IQ" dirty="0"/>
              <a:t>العمل على خفض </a:t>
            </a:r>
            <a:r>
              <a:rPr lang="en-US" dirty="0"/>
              <a:t>pH</a:t>
            </a:r>
            <a:r>
              <a:rPr lang="ar-IQ" dirty="0"/>
              <a:t> التربة لزيادة الحموضة و ذلك بإضافة الكبريت .</a:t>
            </a:r>
            <a:endParaRPr lang="en-US" dirty="0"/>
          </a:p>
          <a:p>
            <a:pPr lvl="0"/>
            <a:r>
              <a:rPr lang="ar-IQ" b="1" dirty="0"/>
              <a:t>العفن الرايزوكتوني في البطاطا : </a:t>
            </a:r>
            <a:r>
              <a:rPr lang="ar-IQ" dirty="0"/>
              <a:t>تتكون جزيئات سوداء فوق قشرة الدرنة غير منتظمة الشكل و التي يمكن إزالتها بالأظافر إذ تكون ملتصقة بالقشرة و هذا ما يمزها عن حبيبات الطين التي إذا ما غسلت الدرنة تزال من عليها بسهولة و هذا ما يخدع المزارع إذ تبدو الدرنات المصابة و كأنها عالقا" بها حبيبات الطين و ليس للأجسام الحجرية للفطر</a:t>
            </a:r>
            <a:r>
              <a:rPr lang="ar-IQ" b="1" dirty="0"/>
              <a:t> </a:t>
            </a:r>
            <a:r>
              <a:rPr lang="ar-IQ" dirty="0"/>
              <a:t>و عند زراعتها في الموسم التالي تؤثر على الإنبات و بالتالي المحصول كما تلوث التربة أيضا" .</a:t>
            </a:r>
            <a:endParaRPr lang="en-US" dirty="0"/>
          </a:p>
          <a:p>
            <a:r>
              <a:rPr lang="ar-IQ" b="1" dirty="0"/>
              <a:t>المسبب : </a:t>
            </a:r>
            <a:r>
              <a:rPr lang="ar-IQ" dirty="0"/>
              <a:t>الفطر</a:t>
            </a:r>
            <a:r>
              <a:rPr lang="ar-IQ" b="1" dirty="0"/>
              <a:t> </a:t>
            </a:r>
            <a:r>
              <a:rPr lang="en-US" b="1" i="1" dirty="0" err="1"/>
              <a:t>Rhizoctona</a:t>
            </a:r>
            <a:r>
              <a:rPr lang="en-US" b="1" i="1" dirty="0"/>
              <a:t> </a:t>
            </a:r>
            <a:r>
              <a:rPr lang="en-US" b="1" i="1" dirty="0" err="1"/>
              <a:t>solani</a:t>
            </a:r>
            <a:r>
              <a:rPr lang="en-US" b="1" dirty="0"/>
              <a:t> </a:t>
            </a:r>
            <a:endParaRPr lang="en-US" dirty="0"/>
          </a:p>
          <a:p>
            <a:r>
              <a:rPr lang="ar-IQ" b="1" dirty="0"/>
              <a:t>المقاومة :</a:t>
            </a:r>
            <a:endParaRPr lang="en-US" dirty="0"/>
          </a:p>
          <a:p>
            <a:pPr lvl="0"/>
            <a:r>
              <a:rPr lang="ar-IQ" dirty="0"/>
              <a:t>إتباع دورات زراعية .</a:t>
            </a:r>
            <a:endParaRPr lang="en-US" dirty="0"/>
          </a:p>
          <a:p>
            <a:pPr lvl="0"/>
            <a:r>
              <a:rPr lang="ar-IQ" dirty="0"/>
              <a:t>التأكد من زراعة تقاوي سليمة .</a:t>
            </a:r>
            <a:endParaRPr lang="en-US" dirty="0"/>
          </a:p>
          <a:p>
            <a:pPr lvl="0"/>
            <a:r>
              <a:rPr lang="ar-IQ" dirty="0"/>
              <a:t>عدم الزراعة العميقة .</a:t>
            </a:r>
            <a:endParaRPr lang="en-US" dirty="0"/>
          </a:p>
          <a:p>
            <a:pPr lvl="0"/>
            <a:r>
              <a:rPr lang="ar-IQ" dirty="0"/>
              <a:t>تعفير درنات البطاطا بمادة الرايزولكس ثيرام بمعدل 3 كغم/طن للتقاوي </a:t>
            </a:r>
            <a:r>
              <a:rPr lang="ar-IQ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651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805218"/>
            <a:ext cx="9601196" cy="5070650"/>
          </a:xfrm>
        </p:spPr>
        <p:txBody>
          <a:bodyPr/>
          <a:lstStyle/>
          <a:p>
            <a:r>
              <a:rPr lang="ar-IQ" dirty="0"/>
              <a:t>بطاطا مصابة بمرض الجرب العادي</a:t>
            </a:r>
            <a:endParaRPr lang="en-US" dirty="0"/>
          </a:p>
          <a:p>
            <a:endParaRPr lang="ar-IQ" dirty="0"/>
          </a:p>
        </p:txBody>
      </p:sp>
      <p:pic>
        <p:nvPicPr>
          <p:cNvPr id="4" name="صورة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93" y="1351129"/>
            <a:ext cx="7601803" cy="465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47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873457"/>
            <a:ext cx="9601196" cy="5002411"/>
          </a:xfrm>
        </p:spPr>
        <p:txBody>
          <a:bodyPr>
            <a:normAutofit lnSpcReduction="10000"/>
          </a:bodyPr>
          <a:lstStyle/>
          <a:p>
            <a:pPr lvl="0"/>
            <a:r>
              <a:rPr lang="ar-IQ" b="1" dirty="0"/>
              <a:t>العفن الرايزوكتوني في البطاطا : </a:t>
            </a:r>
            <a:r>
              <a:rPr lang="ar-IQ" dirty="0"/>
              <a:t>تتكون جزيئات سوداء فوق قشرة الدرنة غير منتظمة الشكل و التي يمكن إزالتها بالأظافر إذ تكون ملتصقة بالقشرة و هذا ما يمزها عن حبيبات الطين التي إذا ما غسلت الدرنة تزال من عليها بسهولة و هذا ما يخدع المزارع إذ تبدو الدرنات المصابة و كأنها عالقا" بها حبيبات الطين و ليس للأجسام الحجرية للفطر</a:t>
            </a:r>
            <a:r>
              <a:rPr lang="ar-IQ" b="1" dirty="0"/>
              <a:t> </a:t>
            </a:r>
            <a:r>
              <a:rPr lang="ar-IQ" dirty="0"/>
              <a:t>و عند زراعتها في الموسم التالي تؤثر على الإنبات و بالتالي المحصول كما تلوث التربة أيضا" .</a:t>
            </a:r>
            <a:endParaRPr lang="en-US" dirty="0"/>
          </a:p>
          <a:p>
            <a:r>
              <a:rPr lang="ar-IQ" b="1" dirty="0"/>
              <a:t>المسبب : </a:t>
            </a:r>
            <a:r>
              <a:rPr lang="ar-IQ" dirty="0"/>
              <a:t>الفطر</a:t>
            </a:r>
            <a:r>
              <a:rPr lang="ar-IQ" b="1" dirty="0"/>
              <a:t> </a:t>
            </a:r>
            <a:r>
              <a:rPr lang="en-US" b="1" i="1" dirty="0" err="1"/>
              <a:t>Rhizoctona</a:t>
            </a:r>
            <a:r>
              <a:rPr lang="en-US" b="1" i="1" dirty="0"/>
              <a:t> </a:t>
            </a:r>
            <a:r>
              <a:rPr lang="en-US" b="1" i="1" dirty="0" err="1"/>
              <a:t>solani</a:t>
            </a:r>
            <a:r>
              <a:rPr lang="en-US" b="1" dirty="0"/>
              <a:t> </a:t>
            </a:r>
            <a:endParaRPr lang="en-US" dirty="0"/>
          </a:p>
          <a:p>
            <a:r>
              <a:rPr lang="ar-IQ" b="1" dirty="0"/>
              <a:t>المقاومة :</a:t>
            </a:r>
            <a:endParaRPr lang="en-US" dirty="0"/>
          </a:p>
          <a:p>
            <a:pPr lvl="0"/>
            <a:r>
              <a:rPr lang="ar-IQ" dirty="0"/>
              <a:t>إتباع دورات زراعية .</a:t>
            </a:r>
            <a:endParaRPr lang="en-US" dirty="0"/>
          </a:p>
          <a:p>
            <a:pPr lvl="0"/>
            <a:r>
              <a:rPr lang="ar-IQ" dirty="0"/>
              <a:t>التأكد من زراعة تقاوي سليمة .</a:t>
            </a:r>
            <a:endParaRPr lang="en-US" dirty="0"/>
          </a:p>
          <a:p>
            <a:pPr lvl="0"/>
            <a:r>
              <a:rPr lang="ar-IQ" dirty="0"/>
              <a:t>عدم الزراعة العميقة .</a:t>
            </a:r>
            <a:endParaRPr lang="en-US" dirty="0"/>
          </a:p>
          <a:p>
            <a:pPr lvl="0"/>
            <a:r>
              <a:rPr lang="ar-IQ" dirty="0"/>
              <a:t>تعفير درنات البطاطا بمادة الرايزولكس ثيرام بمعدل 3 كغم/طن للتقاوي .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17646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791570"/>
            <a:ext cx="9601196" cy="5084298"/>
          </a:xfrm>
        </p:spPr>
        <p:txBody>
          <a:bodyPr/>
          <a:lstStyle/>
          <a:p>
            <a:r>
              <a:rPr lang="ar-IQ" dirty="0"/>
              <a:t> بطاطا مصابة بمرض العفن الرايزوكتوني      </a:t>
            </a:r>
            <a:r>
              <a:rPr lang="ar-IQ" dirty="0" smtClean="0"/>
              <a:t>       </a:t>
            </a:r>
            <a:r>
              <a:rPr lang="ar-IQ" dirty="0"/>
              <a:t>الغزل الفطري للفطر </a:t>
            </a:r>
            <a:r>
              <a:rPr lang="en-US" i="1" dirty="0" err="1" smtClean="0"/>
              <a:t>Rhizoctonia</a:t>
            </a:r>
            <a:endParaRPr lang="ar-IQ" i="1" dirty="0" smtClean="0"/>
          </a:p>
          <a:p>
            <a:endParaRPr lang="ar-IQ" dirty="0"/>
          </a:p>
        </p:txBody>
      </p:sp>
      <p:pic>
        <p:nvPicPr>
          <p:cNvPr id="4" name="صورة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48" y="1747097"/>
            <a:ext cx="4482149" cy="3220687"/>
          </a:xfrm>
          <a:prstGeom prst="rect">
            <a:avLst/>
          </a:prstGeom>
        </p:spPr>
      </p:pic>
      <p:pic>
        <p:nvPicPr>
          <p:cNvPr id="5" name="صورة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5" y="1747098"/>
            <a:ext cx="4585648" cy="365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87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805218"/>
            <a:ext cx="9601196" cy="507065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ar-IQ" b="1" dirty="0"/>
              <a:t>العفن الجاف في البطاطا : </a:t>
            </a:r>
            <a:r>
              <a:rPr lang="ar-IQ" dirty="0"/>
              <a:t>تظهر الأعراض بعد فترة من تخزين الدرنات إذ يسود موضع الإصابة على الدرنة ثم تتجعد المنطقة المحيطة بها و عند إرتفاع الرطوبة بالمخزن مع إرتفاع درجات الحرارة تتكون نموات الفطر البيضاء أو الوردية على الدرنة من الخارج أو تملأ تجاويف أو حجرات في أنسجة الدرنة الميتة من الداخل</a:t>
            </a:r>
            <a:r>
              <a:rPr lang="ar-IQ" b="1" dirty="0"/>
              <a:t> </a:t>
            </a:r>
            <a:r>
              <a:rPr lang="ar-IQ" dirty="0"/>
              <a:t>ثم يزداد التجعد و تنكمش الدرنة و تتكون حلقات متحدة المركز حول موضع الإصابة  ثم تجف الدرنة تماما" و تموت و بالطبع تتكون الجراثيم التي تقوم بدورها بنشر الإصابة و موت معظم الدرنات المخزونة .</a:t>
            </a:r>
            <a:endParaRPr lang="en-US" dirty="0"/>
          </a:p>
          <a:p>
            <a:r>
              <a:rPr lang="ar-IQ" b="1" dirty="0"/>
              <a:t>المسبب : </a:t>
            </a:r>
            <a:r>
              <a:rPr lang="ar-IQ" dirty="0"/>
              <a:t>يتسبب عن أنواع مختلفة من الفطر</a:t>
            </a:r>
            <a:r>
              <a:rPr lang="ar-IQ" b="1" dirty="0"/>
              <a:t> </a:t>
            </a:r>
            <a:r>
              <a:rPr lang="en-US" b="1" i="1" dirty="0" err="1"/>
              <a:t>Fusarium</a:t>
            </a:r>
            <a:r>
              <a:rPr lang="en-US" b="1" i="1" dirty="0"/>
              <a:t> </a:t>
            </a:r>
            <a:r>
              <a:rPr lang="en-US" b="1" dirty="0"/>
              <a:t>sp.</a:t>
            </a:r>
            <a:r>
              <a:rPr lang="ar-IQ" b="1" dirty="0"/>
              <a:t> و اهمها الفطر </a:t>
            </a:r>
            <a:r>
              <a:rPr lang="en-US" b="1" i="1" dirty="0" err="1"/>
              <a:t>Fusarium</a:t>
            </a:r>
            <a:r>
              <a:rPr lang="en-US" b="1" i="1" dirty="0"/>
              <a:t> </a:t>
            </a:r>
            <a:r>
              <a:rPr lang="en-US" b="1" i="1" dirty="0" err="1"/>
              <a:t>solani</a:t>
            </a:r>
            <a:r>
              <a:rPr lang="ar-IQ" b="1" i="1" dirty="0"/>
              <a:t> .</a:t>
            </a:r>
            <a:endParaRPr lang="en-US" dirty="0"/>
          </a:p>
          <a:p>
            <a:r>
              <a:rPr lang="ar-IQ" b="1" dirty="0"/>
              <a:t>المقاومة : </a:t>
            </a:r>
            <a:endParaRPr lang="en-US" dirty="0"/>
          </a:p>
          <a:p>
            <a:pPr lvl="0"/>
            <a:r>
              <a:rPr lang="ar-IQ" dirty="0"/>
              <a:t>تجنب إحداث جروح بالدرنات أثناء تقليعها أو تعبئتها أو نقلها .</a:t>
            </a:r>
            <a:endParaRPr lang="en-US" dirty="0"/>
          </a:p>
          <a:p>
            <a:pPr lvl="0"/>
            <a:r>
              <a:rPr lang="ar-IQ" dirty="0"/>
              <a:t>فرز الدرنات المخزنة من آن الى آخر و التخلص من الدرنات المصابة .</a:t>
            </a:r>
            <a:endParaRPr lang="en-US" dirty="0"/>
          </a:p>
          <a:p>
            <a:pPr lvl="0"/>
            <a:r>
              <a:rPr lang="ar-IQ" dirty="0"/>
              <a:t>تعفير الدرنات قبل التخزين بمادة الفيتافاكس ثيرام بمعدل 1.5 غم/طن درنات .</a:t>
            </a:r>
            <a:endParaRPr lang="en-US" dirty="0"/>
          </a:p>
          <a:p>
            <a:pPr lvl="0"/>
            <a:r>
              <a:rPr lang="ar-IQ" dirty="0"/>
              <a:t>خفض درجة حرارة الثلاجة الى أقل من 2° م أثناء التخزين و العناية بالتهوية و خفض الرطوبة عن طريق جعل المسافة بين البالات و بعضها و بين آخر بالة و السقف .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91402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859809"/>
            <a:ext cx="9601196" cy="5016059"/>
          </a:xfrm>
        </p:spPr>
        <p:txBody>
          <a:bodyPr/>
          <a:lstStyle/>
          <a:p>
            <a:r>
              <a:rPr lang="ar-IQ" dirty="0"/>
              <a:t> بطاطا مصابة بمرض العفن الجاف           </a:t>
            </a:r>
            <a:r>
              <a:rPr lang="ar-IQ" dirty="0" smtClean="0"/>
              <a:t>           </a:t>
            </a:r>
            <a:r>
              <a:rPr lang="ar-IQ" dirty="0"/>
              <a:t>الجراثيم الكبيرة للفطر </a:t>
            </a:r>
            <a:r>
              <a:rPr lang="en-US" i="1" dirty="0" err="1"/>
              <a:t>Fusarium</a:t>
            </a:r>
            <a:r>
              <a:rPr lang="en-US" dirty="0"/>
              <a:t> sp. </a:t>
            </a:r>
            <a:endParaRPr lang="ar-IQ" dirty="0" smtClean="0"/>
          </a:p>
          <a:p>
            <a:endParaRPr lang="ar-IQ" dirty="0"/>
          </a:p>
        </p:txBody>
      </p:sp>
      <p:pic>
        <p:nvPicPr>
          <p:cNvPr id="4" name="صورة 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588679"/>
            <a:ext cx="4674855" cy="3269924"/>
          </a:xfrm>
          <a:prstGeom prst="rect">
            <a:avLst/>
          </a:prstGeom>
        </p:spPr>
      </p:pic>
      <p:pic>
        <p:nvPicPr>
          <p:cNvPr id="5" name="صورة 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06" y="1588679"/>
            <a:ext cx="4321650" cy="326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61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859809"/>
            <a:ext cx="9601196" cy="5016059"/>
          </a:xfrm>
        </p:spPr>
        <p:txBody>
          <a:bodyPr/>
          <a:lstStyle/>
          <a:p>
            <a:pPr lvl="0"/>
            <a:r>
              <a:rPr lang="ar-IQ" b="1" dirty="0"/>
              <a:t>العفن الحلقي في البطاطا : </a:t>
            </a:r>
            <a:r>
              <a:rPr lang="ar-IQ" dirty="0"/>
              <a:t>الدرنات المصابة بهذا المرض تكون لينة نوعا" ما و عند عمل مقطع فيها يلاحظ وجود حلقة لونها أصفر باهت في الأوعية الناقلة قرب بشرة الدرنة يتحول هذا اللون تدريجيا" بتقدم الإصابة الى اللون الأصفر البرتقالي ثم البني . الدرنات المصابة إما أن تجف و تتكون بداخلها فجوات أو أن تتعفن تعفنا" طريا" بسبب إصابتها ببكتريا أخرى .</a:t>
            </a:r>
            <a:endParaRPr lang="en-US" dirty="0"/>
          </a:p>
          <a:p>
            <a:r>
              <a:rPr lang="ar-IQ" b="1" dirty="0"/>
              <a:t>المسبب : </a:t>
            </a:r>
            <a:r>
              <a:rPr lang="ar-IQ" dirty="0"/>
              <a:t>البكتريا </a:t>
            </a:r>
            <a:r>
              <a:rPr lang="en-US" b="1" i="1" dirty="0" err="1"/>
              <a:t>Corynebacterium</a:t>
            </a:r>
            <a:r>
              <a:rPr lang="en-US" dirty="0"/>
              <a:t> </a:t>
            </a:r>
            <a:r>
              <a:rPr lang="en-US" b="1" i="1" dirty="0" err="1"/>
              <a:t>spedonicum</a:t>
            </a:r>
            <a:r>
              <a:rPr lang="ar-IQ" dirty="0"/>
              <a:t> و هي بكتريا عصوية موجبة لصبغة كرام .</a:t>
            </a:r>
            <a:endParaRPr lang="en-US" dirty="0"/>
          </a:p>
          <a:p>
            <a:r>
              <a:rPr lang="ar-IQ" b="1" dirty="0"/>
              <a:t>المقاومة :</a:t>
            </a:r>
            <a:endParaRPr lang="en-US" dirty="0"/>
          </a:p>
          <a:p>
            <a:pPr lvl="0"/>
            <a:r>
              <a:rPr lang="ar-IQ" dirty="0"/>
              <a:t>زراعة درنات سليمة .</a:t>
            </a:r>
            <a:endParaRPr lang="en-US" dirty="0"/>
          </a:p>
          <a:p>
            <a:pPr lvl="0"/>
            <a:r>
              <a:rPr lang="ar-IQ" dirty="0"/>
              <a:t>تطهير سكاكين التقطيع بمحلول هيبوكلورات الصوديوم و كذلك البراميل و أكياس التعبئة و جميع الآلات المستخدمة و تطهير المخازن بواسطة كبريتات النحاس 1% .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538008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1" y="1364776"/>
            <a:ext cx="7028597" cy="410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47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</TotalTime>
  <Words>649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Organic</vt:lpstr>
      <vt:lpstr>آفات خزن عملي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آفات خزن عملي</dc:title>
  <dc:creator>City Centre</dc:creator>
  <cp:lastModifiedBy>City Centre</cp:lastModifiedBy>
  <cp:revision>9</cp:revision>
  <dcterms:created xsi:type="dcterms:W3CDTF">2018-03-09T12:45:58Z</dcterms:created>
  <dcterms:modified xsi:type="dcterms:W3CDTF">2018-03-09T12:52:56Z</dcterms:modified>
</cp:coreProperties>
</file>